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3.xml" ContentType="application/vnd.openxmlformats-officedocument.presentationml.tags+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Lst>
  <p:notesMasterIdLst>
    <p:notesMasterId r:id="rId118"/>
  </p:notesMasterIdLst>
  <p:sldIdLst>
    <p:sldId id="2076138313" r:id="rId9"/>
    <p:sldId id="2076138308" r:id="rId10"/>
    <p:sldId id="2076138416" r:id="rId11"/>
    <p:sldId id="2076138314" r:id="rId12"/>
    <p:sldId id="2076138315" r:id="rId13"/>
    <p:sldId id="2147470476" r:id="rId14"/>
    <p:sldId id="2076138317" r:id="rId15"/>
    <p:sldId id="2076138318" r:id="rId16"/>
    <p:sldId id="2076138319" r:id="rId17"/>
    <p:sldId id="2076138320" r:id="rId18"/>
    <p:sldId id="2076138321" r:id="rId19"/>
    <p:sldId id="2076138322" r:id="rId20"/>
    <p:sldId id="2076138323" r:id="rId21"/>
    <p:sldId id="2076138324" r:id="rId22"/>
    <p:sldId id="2076138325" r:id="rId23"/>
    <p:sldId id="2076138326" r:id="rId24"/>
    <p:sldId id="2076138327" r:id="rId25"/>
    <p:sldId id="2076138328" r:id="rId26"/>
    <p:sldId id="2076138329" r:id="rId27"/>
    <p:sldId id="2076138330" r:id="rId28"/>
    <p:sldId id="2076138331" r:id="rId29"/>
    <p:sldId id="2076138332" r:id="rId30"/>
    <p:sldId id="2076138333" r:id="rId31"/>
    <p:sldId id="2076138334" r:id="rId32"/>
    <p:sldId id="2076138335" r:id="rId33"/>
    <p:sldId id="2076138336" r:id="rId34"/>
    <p:sldId id="2076138337" r:id="rId35"/>
    <p:sldId id="2076138338" r:id="rId36"/>
    <p:sldId id="2076138339" r:id="rId37"/>
    <p:sldId id="2076138340" r:id="rId38"/>
    <p:sldId id="2076138341" r:id="rId39"/>
    <p:sldId id="2076138342" r:id="rId40"/>
    <p:sldId id="2076138343" r:id="rId41"/>
    <p:sldId id="2076138344" r:id="rId42"/>
    <p:sldId id="2076138417" r:id="rId43"/>
    <p:sldId id="2076138418" r:id="rId44"/>
    <p:sldId id="2076138345" r:id="rId45"/>
    <p:sldId id="2076138346" r:id="rId46"/>
    <p:sldId id="2076138347" r:id="rId47"/>
    <p:sldId id="2076138348" r:id="rId48"/>
    <p:sldId id="2076138349" r:id="rId49"/>
    <p:sldId id="2076138350" r:id="rId50"/>
    <p:sldId id="2076138351" r:id="rId51"/>
    <p:sldId id="2076138352" r:id="rId52"/>
    <p:sldId id="2076138353" r:id="rId53"/>
    <p:sldId id="2076138354" r:id="rId54"/>
    <p:sldId id="2076138355" r:id="rId55"/>
    <p:sldId id="2076138360" r:id="rId56"/>
    <p:sldId id="2076138356" r:id="rId57"/>
    <p:sldId id="10001" r:id="rId58"/>
    <p:sldId id="2076138358" r:id="rId59"/>
    <p:sldId id="2076138359" r:id="rId60"/>
    <p:sldId id="2076138361" r:id="rId61"/>
    <p:sldId id="2076138362" r:id="rId62"/>
    <p:sldId id="2076138363" r:id="rId63"/>
    <p:sldId id="2076138364" r:id="rId64"/>
    <p:sldId id="2076138365" r:id="rId65"/>
    <p:sldId id="2076138366" r:id="rId66"/>
    <p:sldId id="2076138367" r:id="rId67"/>
    <p:sldId id="2076138368" r:id="rId68"/>
    <p:sldId id="2076138369" r:id="rId69"/>
    <p:sldId id="2076138370" r:id="rId70"/>
    <p:sldId id="2076138371" r:id="rId71"/>
    <p:sldId id="2076138373" r:id="rId72"/>
    <p:sldId id="2076138374" r:id="rId73"/>
    <p:sldId id="2076138375" r:id="rId74"/>
    <p:sldId id="2076138376" r:id="rId75"/>
    <p:sldId id="2076138377" r:id="rId76"/>
    <p:sldId id="2076138380" r:id="rId77"/>
    <p:sldId id="2147470477" r:id="rId78"/>
    <p:sldId id="2076138381" r:id="rId79"/>
    <p:sldId id="2076138382" r:id="rId80"/>
    <p:sldId id="2076138383" r:id="rId81"/>
    <p:sldId id="2076138384" r:id="rId82"/>
    <p:sldId id="2076138385" r:id="rId83"/>
    <p:sldId id="2076138386" r:id="rId84"/>
    <p:sldId id="2076138387" r:id="rId85"/>
    <p:sldId id="2076138388" r:id="rId86"/>
    <p:sldId id="2076138389" r:id="rId87"/>
    <p:sldId id="2076138390" r:id="rId88"/>
    <p:sldId id="2147470478" r:id="rId89"/>
    <p:sldId id="2147470479" r:id="rId90"/>
    <p:sldId id="2147470480" r:id="rId91"/>
    <p:sldId id="2076138391" r:id="rId92"/>
    <p:sldId id="2076138392" r:id="rId93"/>
    <p:sldId id="2076138393" r:id="rId94"/>
    <p:sldId id="2076138394" r:id="rId95"/>
    <p:sldId id="2076138395" r:id="rId96"/>
    <p:sldId id="2076138396" r:id="rId97"/>
    <p:sldId id="2076138397" r:id="rId98"/>
    <p:sldId id="2076138398" r:id="rId99"/>
    <p:sldId id="2076138399" r:id="rId100"/>
    <p:sldId id="2076138400" r:id="rId101"/>
    <p:sldId id="2076138401" r:id="rId102"/>
    <p:sldId id="2147470481" r:id="rId103"/>
    <p:sldId id="2076138402" r:id="rId104"/>
    <p:sldId id="2076138403" r:id="rId105"/>
    <p:sldId id="2076138404" r:id="rId106"/>
    <p:sldId id="2076138405" r:id="rId107"/>
    <p:sldId id="2076138406" r:id="rId108"/>
    <p:sldId id="2076138407" r:id="rId109"/>
    <p:sldId id="2076138408" r:id="rId110"/>
    <p:sldId id="2076138409" r:id="rId111"/>
    <p:sldId id="2076138410" r:id="rId112"/>
    <p:sldId id="2076138411" r:id="rId113"/>
    <p:sldId id="2076138412" r:id="rId114"/>
    <p:sldId id="2076138413" r:id="rId115"/>
    <p:sldId id="2076138414" r:id="rId116"/>
    <p:sldId id="2076138415"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076138315"/>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076138375"/>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8"/>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14747048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0" autoAdjust="0"/>
  </p:normalViewPr>
  <p:slideViewPr>
    <p:cSldViewPr snapToGrid="0">
      <p:cViewPr varScale="1">
        <p:scale>
          <a:sx n="106" d="100"/>
          <a:sy n="106" d="100"/>
        </p:scale>
        <p:origin x="78" y="186"/>
      </p:cViewPr>
      <p:guideLst>
        <p:guide orient="horz" pos="2808"/>
        <p:guide pos="840"/>
        <p:guide orient="horz" pos="696"/>
        <p:guide pos="3940"/>
      </p:guideLst>
    </p:cSldViewPr>
  </p:slideViewPr>
  <p:notesTextViewPr>
    <p:cViewPr>
      <p:scale>
        <a:sx n="3" d="2"/>
        <a:sy n="3" d="2"/>
      </p:scale>
      <p:origin x="0" y="-432"/>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notesMaster" Target="notesMasters/notesMaster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presProps" Target="presProps.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C2DF37-1B9C-45B9-B86F-46C277724E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242BC-81AB-4159-B6CD-E3A1F1BFC3D0}">
      <dgm:prSet phldrT="[Text]"/>
      <dgm:spPr>
        <a:solidFill>
          <a:srgbClr val="FF0000"/>
        </a:solidFill>
      </dgm:spPr>
      <dgm:t>
        <a:bodyPr/>
        <a:lstStyle/>
        <a:p>
          <a:r>
            <a:rPr lang="en-US" dirty="0"/>
            <a:t>Defender for Cloud</a:t>
          </a:r>
        </a:p>
      </dgm:t>
    </dgm:pt>
    <dgm:pt modelId="{C4434FFB-F2A6-4D91-8CE9-D6911AC01E1D}" type="parTrans" cxnId="{5C1C99B8-A305-4E16-B65F-244DE4B869C9}">
      <dgm:prSet/>
      <dgm:spPr/>
      <dgm:t>
        <a:bodyPr/>
        <a:lstStyle/>
        <a:p>
          <a:endParaRPr lang="en-US"/>
        </a:p>
      </dgm:t>
    </dgm:pt>
    <dgm:pt modelId="{7A1B0CA5-037A-4F79-A572-B1CCA718A996}" type="sibTrans" cxnId="{5C1C99B8-A305-4E16-B65F-244DE4B869C9}">
      <dgm:prSet/>
      <dgm:spPr/>
      <dgm:t>
        <a:bodyPr/>
        <a:lstStyle/>
        <a:p>
          <a:endParaRPr lang="en-US"/>
        </a:p>
      </dgm:t>
    </dgm:pt>
    <dgm:pt modelId="{6939BFE3-2F56-4DE4-9BD4-FC7274589AD8}">
      <dgm:prSet phldrT="[Text]"/>
      <dgm:spPr>
        <a:solidFill>
          <a:srgbClr val="7030A0"/>
        </a:solidFill>
      </dgm:spPr>
      <dgm:t>
        <a:bodyPr/>
        <a:lstStyle/>
        <a:p>
          <a:r>
            <a:rPr lang="en-US" dirty="0"/>
            <a:t>Defender for SQL</a:t>
          </a:r>
        </a:p>
      </dgm:t>
    </dgm:pt>
    <dgm:pt modelId="{F93DED00-B6D4-41CF-BCEC-144A47AB6562}" type="parTrans" cxnId="{62FA94A3-8CD2-4ED5-9790-399B27CEB284}">
      <dgm:prSet/>
      <dgm:spPr/>
      <dgm:t>
        <a:bodyPr/>
        <a:lstStyle/>
        <a:p>
          <a:endParaRPr lang="en-US"/>
        </a:p>
      </dgm:t>
    </dgm:pt>
    <dgm:pt modelId="{7AB09413-07FC-4304-927C-E39657C87AB2}" type="sibTrans" cxnId="{62FA94A3-8CD2-4ED5-9790-399B27CEB284}">
      <dgm:prSet/>
      <dgm:spPr/>
      <dgm:t>
        <a:bodyPr/>
        <a:lstStyle/>
        <a:p>
          <a:endParaRPr lang="en-US"/>
        </a:p>
      </dgm:t>
    </dgm:pt>
    <dgm:pt modelId="{825BFF8A-21E5-4422-B61F-F26B6995F470}">
      <dgm:prSet phldrT="[Text]"/>
      <dgm:spPr>
        <a:solidFill>
          <a:srgbClr val="00B050"/>
        </a:solidFill>
      </dgm:spPr>
      <dgm:t>
        <a:bodyPr/>
        <a:lstStyle/>
        <a:p>
          <a:r>
            <a:rPr lang="en-US" dirty="0"/>
            <a:t>Vulnerability Assessment</a:t>
          </a:r>
        </a:p>
      </dgm:t>
    </dgm:pt>
    <dgm:pt modelId="{9B5B7CD3-0E44-40D2-B232-567FA81F0627}" type="parTrans" cxnId="{591429E3-6CCF-4B6B-BA93-A9DBD381F633}">
      <dgm:prSet/>
      <dgm:spPr/>
      <dgm:t>
        <a:bodyPr/>
        <a:lstStyle/>
        <a:p>
          <a:endParaRPr lang="en-US"/>
        </a:p>
      </dgm:t>
    </dgm:pt>
    <dgm:pt modelId="{9F131B7A-85BB-4F9C-A747-C9C49D664B3F}" type="sibTrans" cxnId="{591429E3-6CCF-4B6B-BA93-A9DBD381F633}">
      <dgm:prSet/>
      <dgm:spPr/>
      <dgm:t>
        <a:bodyPr/>
        <a:lstStyle/>
        <a:p>
          <a:endParaRPr lang="en-US"/>
        </a:p>
      </dgm:t>
    </dgm:pt>
    <dgm:pt modelId="{3AC17C20-1D3A-4401-B887-53A7E30964FD}">
      <dgm:prSet phldrT="[Text]"/>
      <dgm:spPr>
        <a:solidFill>
          <a:schemeClr val="accent3">
            <a:lumMod val="75000"/>
          </a:schemeClr>
        </a:solidFill>
      </dgm:spPr>
      <dgm:t>
        <a:bodyPr/>
        <a:lstStyle/>
        <a:p>
          <a:r>
            <a:rPr lang="en-US" dirty="0"/>
            <a:t>Compliance</a:t>
          </a:r>
        </a:p>
      </dgm:t>
    </dgm:pt>
    <dgm:pt modelId="{C7DC994F-64F9-4F33-81AE-5FB214C4C8D4}" type="parTrans" cxnId="{A40DBB95-43B4-46DA-802B-BCBA39ACF1A2}">
      <dgm:prSet/>
      <dgm:spPr/>
      <dgm:t>
        <a:bodyPr/>
        <a:lstStyle/>
        <a:p>
          <a:endParaRPr lang="en-US"/>
        </a:p>
      </dgm:t>
    </dgm:pt>
    <dgm:pt modelId="{C1D33AE8-B97F-48F1-A40F-148542C77FD1}" type="sibTrans" cxnId="{A40DBB95-43B4-46DA-802B-BCBA39ACF1A2}">
      <dgm:prSet/>
      <dgm:spPr/>
      <dgm:t>
        <a:bodyPr/>
        <a:lstStyle/>
        <a:p>
          <a:endParaRPr lang="en-US"/>
        </a:p>
      </dgm:t>
    </dgm:pt>
    <dgm:pt modelId="{3DD8707C-7098-4CDE-9947-2885AEEE14E1}" type="pres">
      <dgm:prSet presAssocID="{ECC2DF37-1B9C-45B9-B86F-46C277724E92}" presName="diagram" presStyleCnt="0">
        <dgm:presLayoutVars>
          <dgm:dir/>
          <dgm:resizeHandles val="exact"/>
        </dgm:presLayoutVars>
      </dgm:prSet>
      <dgm:spPr/>
    </dgm:pt>
    <dgm:pt modelId="{0B5854E3-D86C-422E-B4B7-1111B68C0D60}" type="pres">
      <dgm:prSet presAssocID="{591242BC-81AB-4159-B6CD-E3A1F1BFC3D0}" presName="node" presStyleLbl="node1" presStyleIdx="0" presStyleCnt="4">
        <dgm:presLayoutVars>
          <dgm:bulletEnabled val="1"/>
        </dgm:presLayoutVars>
      </dgm:prSet>
      <dgm:spPr/>
    </dgm:pt>
    <dgm:pt modelId="{D3C73E9D-5322-4881-8ECC-5127292E8277}" type="pres">
      <dgm:prSet presAssocID="{7A1B0CA5-037A-4F79-A572-B1CCA718A996}" presName="sibTrans" presStyleCnt="0"/>
      <dgm:spPr/>
    </dgm:pt>
    <dgm:pt modelId="{FD935369-D783-4F89-909A-F2399F44AA94}" type="pres">
      <dgm:prSet presAssocID="{6939BFE3-2F56-4DE4-9BD4-FC7274589AD8}" presName="node" presStyleLbl="node1" presStyleIdx="1" presStyleCnt="4">
        <dgm:presLayoutVars>
          <dgm:bulletEnabled val="1"/>
        </dgm:presLayoutVars>
      </dgm:prSet>
      <dgm:spPr/>
    </dgm:pt>
    <dgm:pt modelId="{7822B9BB-1A4C-4BF0-9D17-7D3E276ABE9B}" type="pres">
      <dgm:prSet presAssocID="{7AB09413-07FC-4304-927C-E39657C87AB2}" presName="sibTrans" presStyleCnt="0"/>
      <dgm:spPr/>
    </dgm:pt>
    <dgm:pt modelId="{6F2A500C-E757-4423-805E-4B19998779D9}" type="pres">
      <dgm:prSet presAssocID="{825BFF8A-21E5-4422-B61F-F26B6995F470}" presName="node" presStyleLbl="node1" presStyleIdx="2" presStyleCnt="4">
        <dgm:presLayoutVars>
          <dgm:bulletEnabled val="1"/>
        </dgm:presLayoutVars>
      </dgm:prSet>
      <dgm:spPr/>
    </dgm:pt>
    <dgm:pt modelId="{A45C0EC5-6BCF-4453-88DD-D40AECB2CF7E}" type="pres">
      <dgm:prSet presAssocID="{9F131B7A-85BB-4F9C-A747-C9C49D664B3F}" presName="sibTrans" presStyleCnt="0"/>
      <dgm:spPr/>
    </dgm:pt>
    <dgm:pt modelId="{A9C2C98F-0718-4481-8B2F-DE3F4A931E99}" type="pres">
      <dgm:prSet presAssocID="{3AC17C20-1D3A-4401-B887-53A7E30964FD}" presName="node" presStyleLbl="node1" presStyleIdx="3" presStyleCnt="4">
        <dgm:presLayoutVars>
          <dgm:bulletEnabled val="1"/>
        </dgm:presLayoutVars>
      </dgm:prSet>
      <dgm:spPr/>
    </dgm:pt>
  </dgm:ptLst>
  <dgm:cxnLst>
    <dgm:cxn modelId="{9B74B224-A29E-42F9-B749-9F08970844CE}" type="presOf" srcId="{6939BFE3-2F56-4DE4-9BD4-FC7274589AD8}" destId="{FD935369-D783-4F89-909A-F2399F44AA94}" srcOrd="0" destOrd="0" presId="urn:microsoft.com/office/officeart/2005/8/layout/default"/>
    <dgm:cxn modelId="{2090B23A-B3E2-4B3C-B22C-97C7E0E4516C}" type="presOf" srcId="{825BFF8A-21E5-4422-B61F-F26B6995F470}" destId="{6F2A500C-E757-4423-805E-4B19998779D9}" srcOrd="0" destOrd="0" presId="urn:microsoft.com/office/officeart/2005/8/layout/default"/>
    <dgm:cxn modelId="{56A33251-7700-4B24-AF38-7C3267C11DC5}" type="presOf" srcId="{ECC2DF37-1B9C-45B9-B86F-46C277724E92}" destId="{3DD8707C-7098-4CDE-9947-2885AEEE14E1}" srcOrd="0" destOrd="0" presId="urn:microsoft.com/office/officeart/2005/8/layout/default"/>
    <dgm:cxn modelId="{91CCA17F-421D-4666-A70A-21244904DCE5}" type="presOf" srcId="{591242BC-81AB-4159-B6CD-E3A1F1BFC3D0}" destId="{0B5854E3-D86C-422E-B4B7-1111B68C0D60}" srcOrd="0" destOrd="0" presId="urn:microsoft.com/office/officeart/2005/8/layout/default"/>
    <dgm:cxn modelId="{5DB6E08F-E931-400D-A1B6-D2A837B3E9DC}" type="presOf" srcId="{3AC17C20-1D3A-4401-B887-53A7E30964FD}" destId="{A9C2C98F-0718-4481-8B2F-DE3F4A931E99}" srcOrd="0" destOrd="0" presId="urn:microsoft.com/office/officeart/2005/8/layout/default"/>
    <dgm:cxn modelId="{A40DBB95-43B4-46DA-802B-BCBA39ACF1A2}" srcId="{ECC2DF37-1B9C-45B9-B86F-46C277724E92}" destId="{3AC17C20-1D3A-4401-B887-53A7E30964FD}" srcOrd="3" destOrd="0" parTransId="{C7DC994F-64F9-4F33-81AE-5FB214C4C8D4}" sibTransId="{C1D33AE8-B97F-48F1-A40F-148542C77FD1}"/>
    <dgm:cxn modelId="{62FA94A3-8CD2-4ED5-9790-399B27CEB284}" srcId="{ECC2DF37-1B9C-45B9-B86F-46C277724E92}" destId="{6939BFE3-2F56-4DE4-9BD4-FC7274589AD8}" srcOrd="1" destOrd="0" parTransId="{F93DED00-B6D4-41CF-BCEC-144A47AB6562}" sibTransId="{7AB09413-07FC-4304-927C-E39657C87AB2}"/>
    <dgm:cxn modelId="{5C1C99B8-A305-4E16-B65F-244DE4B869C9}" srcId="{ECC2DF37-1B9C-45B9-B86F-46C277724E92}" destId="{591242BC-81AB-4159-B6CD-E3A1F1BFC3D0}" srcOrd="0" destOrd="0" parTransId="{C4434FFB-F2A6-4D91-8CE9-D6911AC01E1D}" sibTransId="{7A1B0CA5-037A-4F79-A572-B1CCA718A996}"/>
    <dgm:cxn modelId="{591429E3-6CCF-4B6B-BA93-A9DBD381F633}" srcId="{ECC2DF37-1B9C-45B9-B86F-46C277724E92}" destId="{825BFF8A-21E5-4422-B61F-F26B6995F470}" srcOrd="2" destOrd="0" parTransId="{9B5B7CD3-0E44-40D2-B232-567FA81F0627}" sibTransId="{9F131B7A-85BB-4F9C-A747-C9C49D664B3F}"/>
    <dgm:cxn modelId="{43AF5505-AB78-4C0D-AFD4-6AEF87DE7EAB}" type="presParOf" srcId="{3DD8707C-7098-4CDE-9947-2885AEEE14E1}" destId="{0B5854E3-D86C-422E-B4B7-1111B68C0D60}" srcOrd="0" destOrd="0" presId="urn:microsoft.com/office/officeart/2005/8/layout/default"/>
    <dgm:cxn modelId="{2EFE1F57-62BF-4B74-BAEF-5DBE93D5D04B}" type="presParOf" srcId="{3DD8707C-7098-4CDE-9947-2885AEEE14E1}" destId="{D3C73E9D-5322-4881-8ECC-5127292E8277}" srcOrd="1" destOrd="0" presId="urn:microsoft.com/office/officeart/2005/8/layout/default"/>
    <dgm:cxn modelId="{CB353CFA-96A2-4540-988C-31ED4218AA95}" type="presParOf" srcId="{3DD8707C-7098-4CDE-9947-2885AEEE14E1}" destId="{FD935369-D783-4F89-909A-F2399F44AA94}" srcOrd="2" destOrd="0" presId="urn:microsoft.com/office/officeart/2005/8/layout/default"/>
    <dgm:cxn modelId="{98E85B4F-0309-43E2-A487-4D89B12BC2A2}" type="presParOf" srcId="{3DD8707C-7098-4CDE-9947-2885AEEE14E1}" destId="{7822B9BB-1A4C-4BF0-9D17-7D3E276ABE9B}" srcOrd="3" destOrd="0" presId="urn:microsoft.com/office/officeart/2005/8/layout/default"/>
    <dgm:cxn modelId="{2575BDEA-E89A-4D6A-93EE-36622ECDD05C}" type="presParOf" srcId="{3DD8707C-7098-4CDE-9947-2885AEEE14E1}" destId="{6F2A500C-E757-4423-805E-4B19998779D9}" srcOrd="4" destOrd="0" presId="urn:microsoft.com/office/officeart/2005/8/layout/default"/>
    <dgm:cxn modelId="{33155494-BD07-483C-A712-0D6886F6D8DE}" type="presParOf" srcId="{3DD8707C-7098-4CDE-9947-2885AEEE14E1}" destId="{A45C0EC5-6BCF-4453-88DD-D40AECB2CF7E}" srcOrd="5" destOrd="0" presId="urn:microsoft.com/office/officeart/2005/8/layout/default"/>
    <dgm:cxn modelId="{51F203D0-4D81-4B85-81D8-BC4E4F63ADF8}" type="presParOf" srcId="{3DD8707C-7098-4CDE-9947-2885AEEE14E1}" destId="{A9C2C98F-0718-4481-8B2F-DE3F4A931E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Rich surface area</a:t>
          </a:r>
        </a:p>
        <a:p>
          <a:pPr marL="171450" lvl="1" indent="-171450" algn="l" defTabSz="844550">
            <a:lnSpc>
              <a:spcPct val="90000"/>
            </a:lnSpc>
            <a:spcBef>
              <a:spcPct val="0"/>
            </a:spcBef>
            <a:spcAft>
              <a:spcPct val="15000"/>
            </a:spcAft>
            <a:buChar char="•"/>
          </a:pPr>
          <a:r>
            <a:rPr lang="en-US" sz="1900" kern="1200"/>
            <a:t>T-SQL language for data analytics</a:t>
          </a:r>
        </a:p>
        <a:p>
          <a:pPr marL="171450" lvl="1" indent="-171450" algn="l" defTabSz="844550">
            <a:lnSpc>
              <a:spcPct val="90000"/>
            </a:lnSpc>
            <a:spcBef>
              <a:spcPct val="0"/>
            </a:spcBef>
            <a:spcAft>
              <a:spcPct val="15000"/>
            </a:spcAft>
            <a:buChar char="•"/>
          </a:pPr>
          <a:r>
            <a:rPr lang="en-US" sz="1900" kern="1200"/>
            <a:t>Supporting large number of languages and tools</a:t>
          </a:r>
        </a:p>
        <a:p>
          <a:pPr marL="171450" lvl="1" indent="-171450" algn="l" defTabSz="844550">
            <a:lnSpc>
              <a:spcPct val="90000"/>
            </a:lnSpc>
            <a:spcBef>
              <a:spcPct val="0"/>
            </a:spcBef>
            <a:spcAft>
              <a:spcPct val="15000"/>
            </a:spcAft>
            <a:buChar char="•"/>
          </a:pPr>
          <a:r>
            <a:rPr lang="en-US" sz="1900" kern="1200"/>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dedicated SQL pool</a:t>
          </a:r>
        </a:p>
        <a:p>
          <a:pPr marL="171450" lvl="1" indent="-171450" algn="l" defTabSz="844550">
            <a:lnSpc>
              <a:spcPct val="90000"/>
            </a:lnSpc>
            <a:spcBef>
              <a:spcPct val="0"/>
            </a:spcBef>
            <a:spcAft>
              <a:spcPct val="15000"/>
            </a:spcAft>
            <a:buChar char="•"/>
          </a:pPr>
          <a:r>
            <a:rPr lang="en-US" sz="1900" kern="1200"/>
            <a:t>Modern Data Warehouse</a:t>
          </a:r>
        </a:p>
        <a:p>
          <a:pPr marL="171450" lvl="1" indent="-171450" algn="l" defTabSz="844550">
            <a:lnSpc>
              <a:spcPct val="90000"/>
            </a:lnSpc>
            <a:spcBef>
              <a:spcPct val="0"/>
            </a:spcBef>
            <a:spcAft>
              <a:spcPct val="15000"/>
            </a:spcAft>
            <a:buChar char="•"/>
          </a:pPr>
          <a:r>
            <a:rPr lang="en-US" sz="1900" kern="1200"/>
            <a:t>Indexing and caching</a:t>
          </a:r>
        </a:p>
        <a:p>
          <a:pPr marL="171450" lvl="1" indent="-171450" algn="l" defTabSz="844550">
            <a:lnSpc>
              <a:spcPct val="90000"/>
            </a:lnSpc>
            <a:spcBef>
              <a:spcPct val="0"/>
            </a:spcBef>
            <a:spcAft>
              <a:spcPct val="15000"/>
            </a:spcAft>
            <a:buChar char="•"/>
          </a:pPr>
          <a:r>
            <a:rPr lang="en-US" sz="1900" kern="1200"/>
            <a:t>Import and query external data</a:t>
          </a:r>
        </a:p>
        <a:p>
          <a:pPr marL="171450" lvl="1" indent="-171450" algn="l" defTabSz="844550">
            <a:lnSpc>
              <a:spcPct val="90000"/>
            </a:lnSpc>
            <a:spcBef>
              <a:spcPct val="0"/>
            </a:spcBef>
            <a:spcAft>
              <a:spcPct val="15000"/>
            </a:spcAft>
            <a:buChar char="•"/>
          </a:pPr>
          <a:r>
            <a:rPr lang="en-US" sz="1900" kern="1200"/>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a:t>serverless SQL pool</a:t>
          </a:r>
        </a:p>
        <a:p>
          <a:pPr marL="171450" lvl="1" indent="-171450" algn="l" defTabSz="844550">
            <a:lnSpc>
              <a:spcPct val="90000"/>
            </a:lnSpc>
            <a:spcBef>
              <a:spcPct val="0"/>
            </a:spcBef>
            <a:spcAft>
              <a:spcPct val="15000"/>
            </a:spcAft>
            <a:buChar char="•"/>
          </a:pPr>
          <a:r>
            <a:rPr lang="en-US" sz="1900" kern="1200"/>
            <a:t>Querying external data</a:t>
          </a:r>
        </a:p>
        <a:p>
          <a:pPr marL="171450" lvl="1" indent="-171450" algn="l" defTabSz="844550">
            <a:lnSpc>
              <a:spcPct val="90000"/>
            </a:lnSpc>
            <a:spcBef>
              <a:spcPct val="0"/>
            </a:spcBef>
            <a:spcAft>
              <a:spcPct val="15000"/>
            </a:spcAft>
            <a:buChar char="•"/>
          </a:pPr>
          <a:r>
            <a:rPr lang="en-US" sz="1900" kern="1200"/>
            <a:t>Model raw files as virtual tables and views</a:t>
          </a:r>
        </a:p>
        <a:p>
          <a:pPr marL="171450" lvl="1" indent="-171450" algn="l" defTabSz="844550">
            <a:lnSpc>
              <a:spcPct val="90000"/>
            </a:lnSpc>
            <a:spcBef>
              <a:spcPct val="0"/>
            </a:spcBef>
            <a:spcAft>
              <a:spcPct val="15000"/>
            </a:spcAft>
            <a:buChar char="•"/>
          </a:pPr>
          <a:r>
            <a:rPr lang="en-US" sz="1900" kern="1200"/>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54E3-D86C-422E-B4B7-1111B68C0D60}">
      <dsp:nvSpPr>
        <dsp:cNvPr id="0" name=""/>
        <dsp:cNvSpPr/>
      </dsp:nvSpPr>
      <dsp:spPr>
        <a:xfrm>
          <a:off x="36214" y="641"/>
          <a:ext cx="3606535" cy="2163921"/>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Cloud</a:t>
          </a:r>
        </a:p>
      </dsp:txBody>
      <dsp:txXfrm>
        <a:off x="36214" y="641"/>
        <a:ext cx="3606535" cy="2163921"/>
      </dsp:txXfrm>
    </dsp:sp>
    <dsp:sp modelId="{FD935369-D783-4F89-909A-F2399F44AA94}">
      <dsp:nvSpPr>
        <dsp:cNvPr id="0" name=""/>
        <dsp:cNvSpPr/>
      </dsp:nvSpPr>
      <dsp:spPr>
        <a:xfrm>
          <a:off x="4003403" y="641"/>
          <a:ext cx="3606535" cy="2163921"/>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SQL</a:t>
          </a:r>
        </a:p>
      </dsp:txBody>
      <dsp:txXfrm>
        <a:off x="4003403" y="641"/>
        <a:ext cx="3606535" cy="2163921"/>
      </dsp:txXfrm>
    </dsp:sp>
    <dsp:sp modelId="{6F2A500C-E757-4423-805E-4B19998779D9}">
      <dsp:nvSpPr>
        <dsp:cNvPr id="0" name=""/>
        <dsp:cNvSpPr/>
      </dsp:nvSpPr>
      <dsp:spPr>
        <a:xfrm>
          <a:off x="36214" y="2525216"/>
          <a:ext cx="3606535" cy="216392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Vulnerability Assessment</a:t>
          </a:r>
        </a:p>
      </dsp:txBody>
      <dsp:txXfrm>
        <a:off x="36214" y="2525216"/>
        <a:ext cx="3606535" cy="2163921"/>
      </dsp:txXfrm>
    </dsp:sp>
    <dsp:sp modelId="{A9C2C98F-0718-4481-8B2F-DE3F4A931E99}">
      <dsp:nvSpPr>
        <dsp:cNvPr id="0" name=""/>
        <dsp:cNvSpPr/>
      </dsp:nvSpPr>
      <dsp:spPr>
        <a:xfrm>
          <a:off x="4003403" y="2525216"/>
          <a:ext cx="3606535" cy="2163921"/>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Compliance</a:t>
          </a:r>
        </a:p>
      </dsp:txBody>
      <dsp:txXfrm>
        <a:off x="4003403" y="2525216"/>
        <a:ext cx="3606535" cy="216392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docs.microsoft.com/en-us/azure/azure-sql/database/azure-defender-for-sq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effectLst/>
              </a:rPr>
              <a:t>Workstations from within the customer </a:t>
            </a:r>
            <a:r>
              <a:rPr lang="en-US" dirty="0" err="1">
                <a:effectLst/>
              </a:rPr>
              <a:t>VNet</a:t>
            </a:r>
            <a:r>
              <a:rPr lang="en-US" dirty="0">
                <a:effectLst/>
              </a:rPr>
              <a:t> access the Azure Synapse private endpoints.</a:t>
            </a:r>
          </a:p>
          <a:p>
            <a:pPr marL="228600" indent="-228600">
              <a:buFont typeface="+mj-lt"/>
              <a:buAutoNum type="arabicPeriod"/>
            </a:pPr>
            <a:r>
              <a:rPr lang="en-US" dirty="0">
                <a:effectLst/>
              </a:rPr>
              <a:t>Peering between customer </a:t>
            </a:r>
            <a:r>
              <a:rPr lang="en-US" dirty="0" err="1">
                <a:effectLst/>
              </a:rPr>
              <a:t>VNet</a:t>
            </a:r>
            <a:r>
              <a:rPr lang="en-US" dirty="0">
                <a:effectLst/>
              </a:rPr>
              <a:t> and another </a:t>
            </a:r>
            <a:r>
              <a:rPr lang="en-US" dirty="0" err="1">
                <a:effectLst/>
              </a:rPr>
              <a:t>VNet</a:t>
            </a:r>
            <a:r>
              <a:rPr lang="en-US" dirty="0">
                <a:effectLst/>
              </a:rPr>
              <a:t>.</a:t>
            </a:r>
          </a:p>
          <a:p>
            <a:pPr marL="228600" indent="-228600">
              <a:buFont typeface="+mj-lt"/>
              <a:buAutoNum type="arabicPeriod"/>
            </a:pPr>
            <a:r>
              <a:rPr lang="en-US" dirty="0">
                <a:effectLst/>
              </a:rPr>
              <a:t>Workstation from peered </a:t>
            </a:r>
            <a:r>
              <a:rPr lang="en-US" dirty="0" err="1">
                <a:effectLst/>
              </a:rPr>
              <a:t>VNet</a:t>
            </a:r>
            <a:r>
              <a:rPr lang="en-US" dirty="0">
                <a:effectLst/>
              </a:rPr>
              <a:t> access the Azure Synapse private endpoints.</a:t>
            </a:r>
          </a:p>
          <a:p>
            <a:pPr marL="228600" indent="-228600">
              <a:buFont typeface="+mj-lt"/>
              <a:buAutoNum type="arabicPeriod"/>
            </a:pPr>
            <a:r>
              <a:rPr lang="en-US" dirty="0">
                <a:effectLst/>
              </a:rPr>
              <a:t>On-premises network access the Azure Synapse private endpoints through VPN or ExpressRoute.</a:t>
            </a:r>
          </a:p>
          <a:p>
            <a:pPr marL="228600" indent="-228600">
              <a:buFont typeface="+mj-lt"/>
              <a:buAutoNum type="arabicPeriod"/>
            </a:pPr>
            <a:r>
              <a:rPr lang="en-US" dirty="0">
                <a:effectLst/>
              </a:rPr>
              <a:t>Workspace endpoints are mapped into customer's </a:t>
            </a:r>
            <a:r>
              <a:rPr lang="en-US" dirty="0" err="1">
                <a:effectLst/>
              </a:rPr>
              <a:t>VNet</a:t>
            </a:r>
            <a:r>
              <a:rPr lang="en-US" dirty="0">
                <a:effectLst/>
              </a:rPr>
              <a:t> through private endpoints using Azure Private Link service.</a:t>
            </a:r>
          </a:p>
          <a:p>
            <a:pPr marL="228600" indent="-228600">
              <a:buFont typeface="+mj-lt"/>
              <a:buAutoNum type="arabicPeriod"/>
            </a:pPr>
            <a:r>
              <a:rPr lang="en-US" dirty="0">
                <a:effectLst/>
              </a:rPr>
              <a:t>Public access is disabled on the Synapse workspace.</a:t>
            </a:r>
          </a:p>
          <a:p>
            <a:pPr marL="228600" indent="-228600">
              <a:buFont typeface="+mj-lt"/>
              <a:buAutoNum type="arabicPeriod"/>
            </a:pPr>
            <a:endParaRPr lang="en-US" dirty="0">
              <a:effectLst/>
            </a:endParaRPr>
          </a:p>
          <a:p>
            <a:pPr marL="0" indent="0">
              <a:buFont typeface="+mj-lt"/>
              <a:buNone/>
            </a:pPr>
            <a:r>
              <a:rPr lang="en-US"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b="1" i="1" dirty="0">
                <a:solidFill>
                  <a:srgbClr val="171717"/>
                </a:solidFill>
                <a:effectLst/>
                <a:latin typeface="Segoe UI" panose="020B0502040204020203" pitchFamily="34" charset="0"/>
              </a:rPr>
              <a:t>The less exposure, the better.</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376311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1/24/2022 7:04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94</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71717"/>
                </a:solidFill>
                <a:effectLst/>
                <a:latin typeface="Segoe UI" panose="020B0502040204020203" pitchFamily="34" charset="0"/>
                <a:hlinkClick r:id="rId3"/>
              </a:rPr>
              <a:t>Microsoft Defender for Cloud</a:t>
            </a:r>
            <a:r>
              <a:rPr lang="en-US" b="0" i="0" dirty="0">
                <a:solidFill>
                  <a:srgbClr val="171717"/>
                </a:solidFill>
                <a:effectLst/>
                <a:latin typeface="Segoe UI" panose="020B0502040204020203" pitchFamily="34" charset="0"/>
              </a:rPr>
              <a:t> is a tool for security posture management and threat detection. It protects workloads running in Azure, including (but not exclusively) servers, app service, key vaults, Kubernetes services, storage accounts, and Azure SQL Databases.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one of the options available with Microsoft Defender for Cloud, </a:t>
            </a:r>
            <a:r>
              <a:rPr lang="en-US" b="0" i="0" u="none" strike="noStrike" dirty="0">
                <a:solidFill>
                  <a:srgbClr val="171717"/>
                </a:solidFill>
                <a:effectLst/>
                <a:latin typeface="Segoe UI" panose="020B0502040204020203" pitchFamily="34" charset="0"/>
                <a:hlinkClick r:id="rId4"/>
              </a:rPr>
              <a:t>Microsoft Defender for SQL</a:t>
            </a:r>
            <a:r>
              <a:rPr lang="en-US" b="0" i="0" dirty="0">
                <a:solidFill>
                  <a:srgbClr val="171717"/>
                </a:solidFill>
                <a:effectLst/>
                <a:latin typeface="Segoe UI" panose="020B0502040204020203" pitchFamily="34" charset="0"/>
              </a:rPr>
              <a:t> extends Defender for Cloud's data security package to secure databases. It can discover and mitigate potential database vulnerabilities by detecting anomalous activities that could be a potential threat to the database. Specifically, it continually monitors your database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Potential SQL injection attacks</a:t>
            </a:r>
          </a:p>
          <a:p>
            <a:pPr algn="l">
              <a:buFont typeface="Arial" panose="020B0604020202020204" pitchFamily="34" charset="0"/>
              <a:buChar char="•"/>
            </a:pPr>
            <a:r>
              <a:rPr lang="en-US" b="0" i="0" dirty="0">
                <a:solidFill>
                  <a:srgbClr val="171717"/>
                </a:solidFill>
                <a:effectLst/>
                <a:latin typeface="Segoe UI" panose="020B0502040204020203" pitchFamily="34" charset="0"/>
              </a:rPr>
              <a:t>Anomalous database access and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Suspicious database activity</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sz="1600" b="1" i="0" dirty="0">
                <a:solidFill>
                  <a:srgbClr val="171717"/>
                </a:solidFill>
                <a:effectLst/>
                <a:latin typeface="Segoe UI" panose="020B0502040204020203" pitchFamily="34" charset="0"/>
              </a:rPr>
              <a:t>Note 1</a:t>
            </a:r>
            <a:r>
              <a:rPr lang="en-US" b="0" i="0" dirty="0">
                <a:solidFill>
                  <a:srgbClr val="171717"/>
                </a:solidFill>
                <a:effectLst/>
                <a:latin typeface="Segoe UI" panose="020B0502040204020203" pitchFamily="34" charset="0"/>
              </a:rPr>
              <a:t>:  Microsoft Defender for SQL applies to Azure Synapse and dedicated SQL pool. It doesn't apply to serverless SQL pool or Apache Spark pool.</a:t>
            </a:r>
          </a:p>
          <a:p>
            <a:pPr algn="l">
              <a:buFont typeface="Arial" panose="020B0604020202020204" pitchFamily="34" charset="0"/>
              <a:buNone/>
            </a:pPr>
            <a:r>
              <a:rPr lang="en-US" b="1" i="0" dirty="0">
                <a:solidFill>
                  <a:srgbClr val="171717"/>
                </a:solidFill>
                <a:effectLst/>
                <a:latin typeface="Segoe UI" panose="020B0502040204020203" pitchFamily="34" charset="0"/>
              </a:rPr>
              <a:t>Note 2</a:t>
            </a:r>
            <a:r>
              <a:rPr lang="en-US" b="0" i="0">
                <a:solidFill>
                  <a:srgbClr val="171717"/>
                </a:solidFill>
                <a:effectLst/>
                <a:latin typeface="Segoe UI" panose="020B0502040204020203" pitchFamily="34" charset="0"/>
              </a:rPr>
              <a:t>:  SQL </a:t>
            </a:r>
            <a:r>
              <a:rPr lang="en-US" b="0" i="0" dirty="0">
                <a:solidFill>
                  <a:srgbClr val="171717"/>
                </a:solidFill>
                <a:effectLst/>
                <a:latin typeface="Segoe UI" panose="020B0502040204020203" pitchFamily="34" charset="0"/>
              </a:rPr>
              <a:t>vulnerability assessment applies to Azure Synapse and dedicated </a:t>
            </a:r>
            <a:r>
              <a:rPr lang="en-US" b="0" i="0">
                <a:solidFill>
                  <a:srgbClr val="171717"/>
                </a:solidFill>
                <a:effectLst/>
                <a:latin typeface="Segoe UI" panose="020B0502040204020203" pitchFamily="34" charset="0"/>
              </a:rPr>
              <a:t>SQL pool. </a:t>
            </a:r>
            <a:r>
              <a:rPr lang="en-US" b="0" i="0" dirty="0">
                <a:solidFill>
                  <a:srgbClr val="171717"/>
                </a:solidFill>
                <a:effectLst/>
                <a:latin typeface="Segoe UI" panose="020B0502040204020203" pitchFamily="34" charset="0"/>
              </a:rPr>
              <a:t>It doesn't apply to serverless SQL pool or Apache Spark pool.</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2669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1/24/2022 7:04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1/24/2022 7:07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9.xml"/><Relationship Id="rId1" Type="http://schemas.openxmlformats.org/officeDocument/2006/relationships/slideLayout" Target="../slideLayouts/slideLayout6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82.xml"/><Relationship Id="rId1" Type="http://schemas.openxmlformats.org/officeDocument/2006/relationships/slideLayout" Target="../slideLayouts/slideLayout67.xml"/><Relationship Id="rId5" Type="http://schemas.openxmlformats.org/officeDocument/2006/relationships/image" Target="../media/image177.emf"/><Relationship Id="rId4" Type="http://schemas.openxmlformats.org/officeDocument/2006/relationships/image" Target="../media/image116.emf"/></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0.xml"/><Relationship Id="rId1" Type="http://schemas.openxmlformats.org/officeDocument/2006/relationships/tags" Target="../tags/tag5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6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3.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emf"/><Relationship Id="rId14" Type="http://schemas.openxmlformats.org/officeDocument/2006/relationships/image" Target="../media/image50.png"/></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51.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3.xml"/><Relationship Id="rId1" Type="http://schemas.openxmlformats.org/officeDocument/2006/relationships/tags" Target="../tags/tag52.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67.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67.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40.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41.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4.svg"/></Relationships>
</file>

<file path=ppt/slides/_rels/slide86.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3.png"/><Relationship Id="rId7"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0.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 Id="rId9" Type="http://schemas.openxmlformats.org/officeDocument/2006/relationships/image" Target="../media/image113.sv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emf"/><Relationship Id="rId7"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67.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122.png"/><Relationship Id="rId4" Type="http://schemas.openxmlformats.org/officeDocument/2006/relationships/image" Target="../media/image103.png"/><Relationship Id="rId9" Type="http://schemas.openxmlformats.org/officeDocument/2006/relationships/image" Target="../media/image121.svg"/></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8.xml"/><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9.png"/><Relationship Id="rId2" Type="http://schemas.openxmlformats.org/officeDocument/2006/relationships/notesSlide" Target="../notesSlides/notesSlide68.xml"/><Relationship Id="rId1" Type="http://schemas.openxmlformats.org/officeDocument/2006/relationships/slideLayout" Target="../slideLayouts/slideLayout69.xml"/><Relationship Id="rId6" Type="http://schemas.openxmlformats.org/officeDocument/2006/relationships/image" Target="../media/image128.png"/><Relationship Id="rId5" Type="http://schemas.microsoft.com/office/2017/06/relationships/model3d" Target="../media/model3d1.glb"/><Relationship Id="rId10" Type="http://schemas.openxmlformats.org/officeDocument/2006/relationships/image" Target="../media/image132.png"/><Relationship Id="rId4" Type="http://schemas.openxmlformats.org/officeDocument/2006/relationships/image" Target="../media/image117.svg"/><Relationship Id="rId9" Type="http://schemas.openxmlformats.org/officeDocument/2006/relationships/image" Target="../media/image131.png"/></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9.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jpeg"/><Relationship Id="rId26" Type="http://schemas.openxmlformats.org/officeDocument/2006/relationships/image" Target="../media/image156.png"/><Relationship Id="rId3" Type="http://schemas.openxmlformats.org/officeDocument/2006/relationships/image" Target="../media/image133.png"/><Relationship Id="rId21"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2" Type="http://schemas.openxmlformats.org/officeDocument/2006/relationships/notesSlide" Target="../notesSlides/notesSlide70.xml"/><Relationship Id="rId16" Type="http://schemas.openxmlformats.org/officeDocument/2006/relationships/image" Target="../media/image146.jpeg"/><Relationship Id="rId20" Type="http://schemas.openxmlformats.org/officeDocument/2006/relationships/image" Target="../media/image150.png"/><Relationship Id="rId29" Type="http://schemas.openxmlformats.org/officeDocument/2006/relationships/image" Target="../media/image159.png"/><Relationship Id="rId1" Type="http://schemas.openxmlformats.org/officeDocument/2006/relationships/slideLayout" Target="../slideLayouts/slideLayout69.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4.gif"/><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jpe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s>
</file>

<file path=ppt/slides/_rels/slide97.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png"/><Relationship Id="rId7" Type="http://schemas.openxmlformats.org/officeDocument/2006/relationships/image" Target="../media/image165.emf"/><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64.emf"/><Relationship Id="rId11" Type="http://schemas.openxmlformats.org/officeDocument/2006/relationships/image" Target="../media/image117.svg"/><Relationship Id="rId5" Type="http://schemas.openxmlformats.org/officeDocument/2006/relationships/image" Target="../media/image163.emf"/><Relationship Id="rId10" Type="http://schemas.openxmlformats.org/officeDocument/2006/relationships/image" Target="../media/image103.png"/><Relationship Id="rId4" Type="http://schemas.openxmlformats.org/officeDocument/2006/relationships/image" Target="../media/image162.emf"/><Relationship Id="rId9" Type="http://schemas.openxmlformats.org/officeDocument/2006/relationships/image" Target="../media/image167.emf"/></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17.svg"/><Relationship Id="rId2" Type="http://schemas.openxmlformats.org/officeDocument/2006/relationships/notesSlide" Target="../notesSlides/notesSlide72.xml"/><Relationship Id="rId1" Type="http://schemas.openxmlformats.org/officeDocument/2006/relationships/slideLayout" Target="../slideLayouts/slideLayout67.xml"/><Relationship Id="rId6" Type="http://schemas.openxmlformats.org/officeDocument/2006/relationships/image" Target="../media/image103.png"/><Relationship Id="rId5" Type="http://schemas.openxmlformats.org/officeDocument/2006/relationships/image" Target="../media/image170.svg"/><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3.xml"/><Relationship Id="rId1" Type="http://schemas.openxmlformats.org/officeDocument/2006/relationships/slideLayout" Target="../slideLayouts/slideLayout67.xml"/><Relationship Id="rId4" Type="http://schemas.openxmlformats.org/officeDocument/2006/relationships/image" Target="../media/image1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5" name="Title 7">
            <a:extLst>
              <a:ext uri="{FF2B5EF4-FFF2-40B4-BE49-F238E27FC236}">
                <a16:creationId xmlns:a16="http://schemas.microsoft.com/office/drawing/2014/main" id="{C0DE222C-5F2D-4331-A385-2406D481BAC4}"/>
              </a:ext>
            </a:extLst>
          </p:cNvPr>
          <p:cNvSpPr txBox="1">
            <a:spLocks/>
          </p:cNvSpPr>
          <p:nvPr/>
        </p:nvSpPr>
        <p:spPr>
          <a:xfrm>
            <a:off x="561314" y="2122170"/>
            <a:ext cx="8261100" cy="3751283"/>
          </a:xfrm>
          <a:prstGeom prst="rect">
            <a:avLst/>
          </a:prstGeom>
          <a:noFill/>
        </p:spPr>
        <p:txBody>
          <a:bodyPr vert="horz" wrap="square" lIns="0" tIns="0" rIns="0" bIns="182880" rtlCol="0" anchor="b"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r>
              <a:rPr lang="en-US" dirty="0"/>
              <a:t>Welcome to </a:t>
            </a:r>
            <a:br>
              <a:rPr lang="en-US" dirty="0"/>
            </a:br>
            <a:r>
              <a:rPr lang="en-US" dirty="0"/>
              <a:t>Azure Synapse Technical Boot Camp</a:t>
            </a:r>
            <a:br>
              <a:rPr lang="en-US" dirty="0"/>
            </a:br>
            <a:br>
              <a:rPr lang="en-US" dirty="0"/>
            </a:br>
            <a:r>
              <a:rPr lang="en-US" sz="2000" dirty="0"/>
              <a:t>Day 2</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6424" y="1120573"/>
            <a:ext cx="4905740" cy="5288307"/>
          </a:xfrm>
        </p:spPr>
        <p:txBody>
          <a:bodyPr/>
          <a:lstStyle/>
          <a:p>
            <a:r>
              <a:rPr lang="en-US">
                <a:solidFill>
                  <a:schemeClr val="tx2"/>
                </a:solidFill>
              </a:rPr>
              <a:t>Overview</a:t>
            </a:r>
          </a:p>
          <a:p>
            <a:pPr lvl="1">
              <a:spcBef>
                <a:spcPts val="600"/>
              </a:spcBef>
            </a:pPr>
            <a:r>
              <a:rPr lang="en-US"/>
              <a:t>Table partitions divide data into smaller groups</a:t>
            </a:r>
          </a:p>
          <a:p>
            <a:pPr lvl="1">
              <a:spcBef>
                <a:spcPts val="600"/>
              </a:spcBef>
            </a:pPr>
            <a:r>
              <a:rPr lang="en-US"/>
              <a:t>In most cases, partitions are created on a date column</a:t>
            </a:r>
          </a:p>
          <a:p>
            <a:pPr lvl="1">
              <a:spcBef>
                <a:spcPts val="600"/>
              </a:spcBef>
            </a:pPr>
            <a:r>
              <a:rPr lang="en-US"/>
              <a:t>Supported on all table types</a:t>
            </a:r>
          </a:p>
          <a:p>
            <a:pPr lvl="1">
              <a:spcBef>
                <a:spcPts val="600"/>
              </a:spcBef>
            </a:pPr>
            <a:r>
              <a:rPr lang="en-US"/>
              <a:t>RANGE RIGHT – Used for time partitions</a:t>
            </a:r>
          </a:p>
          <a:p>
            <a:pPr lvl="1">
              <a:spcBef>
                <a:spcPts val="600"/>
              </a:spcBef>
              <a:spcAft>
                <a:spcPts val="1200"/>
              </a:spcAft>
            </a:pPr>
            <a:r>
              <a:rPr lang="en-US"/>
              <a:t>RANGE LEFT – Used for number partitions</a:t>
            </a:r>
          </a:p>
          <a:p>
            <a:r>
              <a:rPr lang="en-US">
                <a:solidFill>
                  <a:schemeClr val="tx2"/>
                </a:solidFill>
              </a:rPr>
              <a:t>Benefits</a:t>
            </a:r>
          </a:p>
          <a:p>
            <a:pPr lvl="1">
              <a:spcBef>
                <a:spcPts val="600"/>
              </a:spcBef>
            </a:pPr>
            <a:r>
              <a:rPr lang="en-US"/>
              <a:t>Improves efficiency and performance of loading and querying by limiting the scope to subset of data.</a:t>
            </a:r>
          </a:p>
          <a:p>
            <a:pPr lvl="1">
              <a:spcBef>
                <a:spcPts val="600"/>
              </a:spcBef>
            </a:pPr>
            <a:r>
              <a:rPr lang="en-US"/>
              <a:t>Offers significant query performance enhancements where filtering on the partition key can eliminate unnecessary scans and eliminate IO.</a:t>
            </a:r>
          </a:p>
          <a:p>
            <a:endParaRPr lang="en-US"/>
          </a:p>
          <a:p>
            <a:endParaRPr lang="en-US"/>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Use </a:t>
                      </a:r>
                      <a:r>
                        <a:rPr lang="en-US" sz="1600" b="1" kern="1200">
                          <a:solidFill>
                            <a:schemeClr val="tx1"/>
                          </a:solidFill>
                          <a:latin typeface="+mn-lt"/>
                          <a:ea typeface="+mn-ea"/>
                          <a:cs typeface="+mn-cs"/>
                        </a:rPr>
                        <a:t>hash-distribution with clustered columnstore index</a:t>
                      </a:r>
                      <a:r>
                        <a:rPr lang="en-US" sz="1600" kern="120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COUNT(DISTINCT(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OVER PARTITION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tx1"/>
                          </a:solidFill>
                          <a:latin typeface="+mn-lt"/>
                          <a:ea typeface="+mn-ea"/>
                          <a:cs typeface="+mn-cs"/>
                        </a:rPr>
                        <a:t>most JOIN &lt;</a:t>
                      </a:r>
                      <a:r>
                        <a:rPr lang="en-US" sz="1600" kern="1200" err="1">
                          <a:solidFill>
                            <a:schemeClr val="tx1"/>
                          </a:solidFill>
                          <a:latin typeface="+mn-lt"/>
                          <a:ea typeface="+mn-ea"/>
                          <a:cs typeface="+mn-cs"/>
                        </a:rPr>
                        <a:t>table_name</a:t>
                      </a:r>
                      <a:r>
                        <a:rPr lang="en-US" sz="1600" kern="1200">
                          <a:solidFill>
                            <a:schemeClr val="tx1"/>
                          </a:solidFill>
                          <a:latin typeface="+mn-lt"/>
                          <a:ea typeface="+mn-ea"/>
                          <a:cs typeface="+mn-cs"/>
                        </a:rPr>
                        <a:t>&gt; ON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tx1"/>
                          </a:solidFill>
                          <a:latin typeface="+mn-lt"/>
                          <a:ea typeface="+mn-ea"/>
                          <a:cs typeface="+mn-cs"/>
                        </a:rPr>
                        <a:t>GROUP BY &lt;</a:t>
                      </a:r>
                      <a:r>
                        <a:rPr lang="en-US" sz="1600" kern="1200" err="1">
                          <a:solidFill>
                            <a:schemeClr val="tx1"/>
                          </a:solidFill>
                          <a:latin typeface="+mn-lt"/>
                          <a:ea typeface="+mn-ea"/>
                          <a:cs typeface="+mn-cs"/>
                        </a:rPr>
                        <a:t>hashed_key</a:t>
                      </a:r>
                      <a:r>
                        <a:rPr lang="en-US" sz="16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replicated</a:t>
                      </a:r>
                      <a:r>
                        <a:rPr kumimoji="0" lang="en-US" sz="1600" b="0" i="0" u="none" strike="noStrike" kern="1200" cap="none" spc="0" normalizeH="0" baseline="0" noProof="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rPr>
                        <a:t>Use </a:t>
                      </a:r>
                      <a:r>
                        <a:rPr kumimoji="0" lang="en-US" sz="1600" b="1" i="0" u="none" strike="noStrike" kern="1200" cap="none" spc="0" normalizeH="0" baseline="0" noProof="0">
                          <a:ln>
                            <a:noFill/>
                          </a:ln>
                          <a:solidFill>
                            <a:schemeClr val="tx1"/>
                          </a:solidFill>
                          <a:effectLst/>
                          <a:uLnTx/>
                          <a:uFillTx/>
                          <a:latin typeface="+mn-lt"/>
                          <a:ea typeface="+mn-ea"/>
                          <a:cs typeface="+mn-cs"/>
                        </a:rPr>
                        <a:t>round-robin</a:t>
                      </a:r>
                      <a:r>
                        <a:rPr kumimoji="0" lang="en-US" sz="1600" b="0" i="0" u="none" strike="noStrike" kern="1200" cap="none" spc="0" normalizeH="0" baseline="0" noProof="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a:t>Why is the best practice to load into a staging table, and then CTAS into the production table?</a:t>
            </a:r>
          </a:p>
          <a:p>
            <a:endParaRPr lang="en-US"/>
          </a:p>
          <a:p>
            <a:endParaRPr lang="en-US"/>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a:t>SQL Capabilities</a:t>
            </a:r>
          </a:p>
        </p:txBody>
      </p:sp>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a:solidFill>
                  <a:schemeClr val="tx2"/>
                </a:solidFill>
              </a:rPr>
              <a:t>OVER clause</a:t>
            </a:r>
          </a:p>
          <a:p>
            <a:r>
              <a:rPr lang="en-US" sz="1400">
                <a:latin typeface="Segoe UI"/>
                <a:cs typeface="Segoe UI Semibold" panose="020B0702040204020203" pitchFamily="34" charset="0"/>
              </a:rPr>
              <a:t>Defines a window or specified set of rows within a query result set</a:t>
            </a:r>
          </a:p>
          <a:p>
            <a:r>
              <a:rPr lang="en-US" sz="1400">
                <a:latin typeface="Segoe UI"/>
                <a:cs typeface="Segoe UI Semibold" panose="020B0702040204020203" pitchFamily="34" charset="0"/>
              </a:rPr>
              <a:t>Computes a value for each row in the window</a:t>
            </a:r>
          </a:p>
          <a:p>
            <a:endParaRPr lang="en-US" sz="1400">
              <a:latin typeface="Segoe UI"/>
              <a:cs typeface="Segoe UI Semibold" panose="020B0702040204020203" pitchFamily="34" charset="0"/>
            </a:endParaRPr>
          </a:p>
          <a:p>
            <a:r>
              <a:rPr lang="en-US" sz="1600">
                <a:solidFill>
                  <a:schemeClr val="tx2"/>
                </a:solidFill>
              </a:rPr>
              <a:t>Aggregate functions</a:t>
            </a:r>
          </a:p>
          <a:p>
            <a:r>
              <a:rPr lang="en-US" sz="1400">
                <a:latin typeface="Segoe UI"/>
                <a:cs typeface="Segoe UI Semibold" panose="020B0702040204020203" pitchFamily="34" charset="0"/>
              </a:rPr>
              <a:t>COUNT, MAX, AVG, SUM, APPROX_COUNT_DISTINCT, MIN, STDEV, STDEVP, STRING_AGG, VAR, VARP, GROUPING, GROUPING_ID, COUNT_BIG, CHECKSUM_AGG</a:t>
            </a:r>
          </a:p>
          <a:p>
            <a:endParaRPr lang="en-US" sz="1400">
              <a:latin typeface="Segoe UI"/>
              <a:cs typeface="Segoe UI Semibold" panose="020B0702040204020203" pitchFamily="34" charset="0"/>
            </a:endParaRPr>
          </a:p>
          <a:p>
            <a:r>
              <a:rPr lang="en-US" sz="1600">
                <a:solidFill>
                  <a:schemeClr val="tx2"/>
                </a:solidFill>
              </a:rPr>
              <a:t>Ranking functions</a:t>
            </a:r>
          </a:p>
          <a:p>
            <a:r>
              <a:rPr lang="en-US" sz="1400">
                <a:latin typeface="Segoe UI"/>
                <a:cs typeface="Segoe UI Semibold" panose="020B0702040204020203" pitchFamily="34" charset="0"/>
              </a:rPr>
              <a:t>RANK, NTILE, DENSE_RANK, ROW_NUMBER</a:t>
            </a:r>
          </a:p>
          <a:p>
            <a:pPr lvl="0"/>
            <a:endParaRPr lang="en-US" sz="1400">
              <a:latin typeface="Segoe UI"/>
              <a:cs typeface="Segoe UI Semibold" panose="020B0702040204020203" pitchFamily="34" charset="0"/>
            </a:endParaRPr>
          </a:p>
          <a:p>
            <a:r>
              <a:rPr lang="en-US" sz="1600">
                <a:solidFill>
                  <a:schemeClr val="tx2"/>
                </a:solidFill>
              </a:rPr>
              <a:t>ROWS | RANGE</a:t>
            </a:r>
          </a:p>
          <a:p>
            <a:r>
              <a:rPr lang="en-US" sz="1400">
                <a:latin typeface="Segoe UI"/>
                <a:cs typeface="Segoe UI Semibold" panose="020B0702040204020203" pitchFamily="34" charset="0"/>
              </a:rPr>
              <a:t>PRECEDING, UNBOUNDING PRECEDING, CURRENT ROW, BETWEEN, FOLLOWING, UNBOUNDED FOLLOWING</a:t>
            </a:r>
          </a:p>
          <a:p>
            <a:endParaRPr lang="en-US" sz="160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a:solidFill>
                  <a:schemeClr val="tx2"/>
                </a:solidFill>
              </a:rPr>
              <a:t>Analytical functions</a:t>
            </a:r>
          </a:p>
          <a:p>
            <a:pPr lvl="0"/>
            <a:r>
              <a:rPr lang="en-US" sz="1400">
                <a:latin typeface="Segoe UI"/>
                <a:cs typeface="Segoe UI Semibold" panose="020B0702040204020203" pitchFamily="34" charset="0"/>
              </a:rPr>
              <a:t>LAG, LEAD, FIRST_VALUE, LAST_VALUE, CUME_DIST, PERCENTILE_CONT, PERCENTILE_DISC, PERCENT_RANK</a:t>
            </a:r>
          </a:p>
          <a:p>
            <a:endParaRPr lang="en-US"/>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err="1">
                <a:highlight>
                  <a:srgbClr val="FFFFFF"/>
                </a:highlight>
                <a:latin typeface="Calibri" panose="020F0502020204030204" pitchFamily="34" charset="0"/>
                <a:cs typeface="Calibri" panose="020F0502020204030204" pitchFamily="34" charset="0"/>
              </a:rPr>
              <a:t>SalesQuota</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CurrentQuota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LAG</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SalesQuota</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PreviousQuota</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Sales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SalesPersonQuotaHistory</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275 </a:t>
            </a:r>
            <a:r>
              <a:rPr lang="en-US" sz="1200">
                <a:solidFill>
                  <a:srgbClr val="808080"/>
                </a:solidFill>
                <a:highlight>
                  <a:srgbClr val="FFFFFF"/>
                </a:highlight>
                <a:latin typeface="Calibri" panose="020F0502020204030204" pitchFamily="34" charset="0"/>
                <a:cs typeface="Calibri" panose="020F0502020204030204" pitchFamily="34" charset="0"/>
              </a:rPr>
              <a:t>and</a:t>
            </a:r>
            <a:r>
              <a:rPr lang="en-US" sz="1200">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YEAR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QuotaDate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IN</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FF0000"/>
                </a:solidFill>
                <a:highlight>
                  <a:srgbClr val="FFFFFF"/>
                </a:highlight>
                <a:latin typeface="Calibri" panose="020F0502020204030204" pitchFamily="34" charset="0"/>
                <a:cs typeface="Calibri" panose="020F0502020204030204" pitchFamily="34" charset="0"/>
              </a:rPr>
              <a:t>'2006'</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 SELECT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DISTINCT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DepartmentName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PERCENTILE_CONT</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MedianCont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PERCENTILE_DISC</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0.5</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WITHIN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Rate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MedianDisc</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EmployeeDepartmentHistory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dh   </a:t>
            </a:r>
          </a:p>
          <a:p>
            <a:pPr defTabSz="914016">
              <a:defRPr/>
            </a:pP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DepartmentID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EmployeePayHistory</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ph</a:t>
            </a:r>
            <a:r>
              <a:rPr lang="en-US" sz="1200">
                <a:highlight>
                  <a:srgbClr val="FFFFFF"/>
                </a:highlight>
                <a:latin typeface="Calibri" panose="020F0502020204030204" pitchFamily="34" charset="0"/>
                <a:cs typeface="Calibri" panose="020F0502020204030204" pitchFamily="34" charset="0"/>
              </a:rPr>
              <a:t>  </a:t>
            </a:r>
          </a:p>
          <a:p>
            <a:pPr defTabSz="914016">
              <a:defRPr/>
            </a:pPr>
            <a:r>
              <a:rPr lang="fi-FI" sz="1200">
                <a:highlight>
                  <a:srgbClr val="FFFFFF"/>
                </a:highlight>
                <a:latin typeface="Calibri" panose="020F0502020204030204" pitchFamily="34" charset="0"/>
                <a:cs typeface="Calibri" panose="020F0502020204030204" pitchFamily="34" charset="0"/>
              </a:rPr>
              <a:t>    </a:t>
            </a:r>
            <a:r>
              <a:rPr lang="fi-FI" sz="1200">
                <a:solidFill>
                  <a:srgbClr val="0000FF"/>
                </a:solidFill>
                <a:highlight>
                  <a:srgbClr val="FFFFFF"/>
                </a:highlight>
                <a:latin typeface="Calibri" panose="020F0502020204030204" pitchFamily="34" charset="0"/>
                <a:cs typeface="Calibri" panose="020F0502020204030204" pitchFamily="34" charset="0"/>
              </a:rPr>
              <a:t>ON</a:t>
            </a:r>
            <a:r>
              <a:rPr lang="fi-FI" sz="1200">
                <a:highlight>
                  <a:srgbClr val="FFFFFF"/>
                </a:highlight>
                <a:latin typeface="Calibri" panose="020F0502020204030204" pitchFamily="34" charset="0"/>
                <a:cs typeface="Calibri" panose="020F0502020204030204" pitchFamily="34" charset="0"/>
              </a:rPr>
              <a:t> ph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 dh</a:t>
            </a:r>
            <a:r>
              <a:rPr lang="fi-FI" sz="1200">
                <a:solidFill>
                  <a:srgbClr val="808080"/>
                </a:solidFill>
                <a:highlight>
                  <a:srgbClr val="FFFFFF"/>
                </a:highlight>
                <a:latin typeface="Calibri" panose="020F0502020204030204" pitchFamily="34" charset="0"/>
                <a:cs typeface="Calibri" panose="020F0502020204030204" pitchFamily="34" charset="0"/>
              </a:rPr>
              <a:t>.</a:t>
            </a:r>
            <a:r>
              <a:rPr lang="fi-FI" sz="1200">
                <a:highlight>
                  <a:srgbClr val="FFFFFF"/>
                </a:highlight>
                <a:latin typeface="Calibri" panose="020F0502020204030204" pitchFamily="34" charset="0"/>
                <a:cs typeface="Calibri" panose="020F0502020204030204" pitchFamily="34" charset="0"/>
              </a:rPr>
              <a:t>BusinessEntityID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WHERE</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dh</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EndDate</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IS</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NULL;</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DepartmentName</a:t>
            </a:r>
            <a:r>
              <a:rPr lang="en-US" sz="1200">
                <a:solidFill>
                  <a:srgbClr val="000000"/>
                </a:solidFill>
                <a:latin typeface="Segoe UI"/>
              </a:rPr>
              <a:t>   </a:t>
            </a:r>
            <a:r>
              <a:rPr lang="en-US" sz="1200" err="1">
                <a:solidFill>
                  <a:srgbClr val="000000"/>
                </a:solidFill>
                <a:latin typeface="Segoe UI"/>
              </a:rPr>
              <a:t>MedianCont</a:t>
            </a:r>
            <a:r>
              <a:rPr lang="en-US" sz="1200">
                <a:solidFill>
                  <a:srgbClr val="000000"/>
                </a:solidFill>
                <a:latin typeface="Segoe UI"/>
              </a:rPr>
              <a:t>    </a:t>
            </a:r>
            <a:r>
              <a:rPr lang="en-US" sz="1200" err="1">
                <a:solidFill>
                  <a:srgbClr val="000000"/>
                </a:solidFill>
                <a:latin typeface="Segoe UI"/>
              </a:rPr>
              <a:t>MedianDisc</a:t>
            </a:r>
            <a:endParaRPr lang="en-US" sz="1200">
              <a:solidFill>
                <a:srgbClr val="000000"/>
              </a:solidFill>
              <a:latin typeface="Segoe UI"/>
            </a:endParaRPr>
          </a:p>
          <a:p>
            <a:pPr defTabSz="914225">
              <a:defRPr/>
            </a:pPr>
            <a:r>
              <a:rPr lang="en-US" sz="1200">
                <a:solidFill>
                  <a:srgbClr val="000000"/>
                </a:solidFill>
                <a:latin typeface="Segoe UI"/>
              </a:rPr>
              <a:t>--------------------   -------------     -------------</a:t>
            </a:r>
          </a:p>
          <a:p>
            <a:pPr defTabSz="914225">
              <a:defRPr/>
            </a:pPr>
            <a:r>
              <a:rPr lang="en-US" sz="1200">
                <a:solidFill>
                  <a:srgbClr val="000000"/>
                </a:solidFill>
                <a:latin typeface="Segoe UI"/>
              </a:rPr>
              <a:t>Document Control  16.8269            16.8269</a:t>
            </a:r>
          </a:p>
          <a:p>
            <a:pPr defTabSz="914225">
              <a:defRPr/>
            </a:pPr>
            <a:r>
              <a:rPr lang="en-US" sz="1200">
                <a:solidFill>
                  <a:srgbClr val="000000"/>
                </a:solidFill>
                <a:latin typeface="Segoe UI"/>
              </a:rPr>
              <a:t>Engineering             34.375              32.6923</a:t>
            </a:r>
          </a:p>
          <a:p>
            <a:pPr defTabSz="914225">
              <a:defRPr/>
            </a:pPr>
            <a:r>
              <a:rPr lang="en-US" sz="1200">
                <a:solidFill>
                  <a:srgbClr val="000000"/>
                </a:solidFill>
                <a:latin typeface="Segoe UI"/>
              </a:rPr>
              <a:t>Executive                 54.32695          48.5577</a:t>
            </a:r>
          </a:p>
          <a:p>
            <a:pPr defTabSz="914225">
              <a:defRPr/>
            </a:pPr>
            <a:r>
              <a:rPr lang="en-US" sz="120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474396234"/>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t>EXPLAIN statement</a:t>
            </a:r>
          </a:p>
          <a:p>
            <a:r>
              <a:rPr lang="en-US" dirty="0"/>
              <a:t>Dynamic Management Views (DMVs)</a:t>
            </a:r>
          </a:p>
          <a:p>
            <a:r>
              <a:rPr lang="en-US" dirty="0"/>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SQL Capabilities</a:t>
            </a:r>
          </a:p>
          <a:p>
            <a:pPr marL="281677" lvl="1" indent="0">
              <a:buNone/>
            </a:pPr>
            <a:r>
              <a:rPr lang="en-US" sz="1765">
                <a:solidFill>
                  <a:schemeClr val="tx1"/>
                </a:solidFill>
              </a:rPr>
              <a:t>Windowing, approximate count, group by and JSON support.</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Performance Patterns</a:t>
            </a:r>
          </a:p>
          <a:p>
            <a:pPr marL="281677" lvl="1" indent="0">
              <a:buNone/>
            </a:pPr>
            <a:r>
              <a:rPr lang="en-US" sz="1765">
                <a:solidFill>
                  <a:schemeClr val="tx1"/>
                </a:solidFill>
              </a:rPr>
              <a:t>Best practice patterns for performance.</a:t>
            </a:r>
          </a:p>
          <a:p>
            <a:pPr marL="0" indent="0">
              <a:buNone/>
            </a:pP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4</a:t>
            </a:r>
            <a:r>
              <a:rPr lang="en-US" sz="1961" b="1"/>
              <a:t>  Perf Anti-Patterns</a:t>
            </a:r>
          </a:p>
          <a:p>
            <a:pPr marL="281677" lvl="1" indent="0">
              <a:buNone/>
            </a:pPr>
            <a:r>
              <a:rPr lang="en-US" sz="1765">
                <a:solidFill>
                  <a:schemeClr val="tx1"/>
                </a:solidFill>
              </a:rPr>
              <a:t>Counterexamples that negatively impact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rgbClr val="0073FF"/>
                </a:solidFill>
                <a:latin typeface="+mn-lt"/>
              </a:rPr>
              <a:t>EXPLAIN - </a:t>
            </a:r>
            <a:r>
              <a:rPr lang="en-US" sz="1961" dirty="0">
                <a:latin typeface="+mn-lt"/>
              </a:rPr>
              <a:t>provides query plan for SQL statement without running the statement; view estimated cost of the query operations.</a:t>
            </a:r>
          </a:p>
          <a:p>
            <a:endParaRPr lang="en-US" sz="1961" dirty="0">
              <a:solidFill>
                <a:srgbClr val="0073FF"/>
              </a:solidFill>
              <a:latin typeface="+mn-lt"/>
            </a:endParaRPr>
          </a:p>
          <a:p>
            <a:endParaRPr lang="en-US" sz="1961" dirty="0">
              <a:solidFill>
                <a:srgbClr val="0073FF"/>
              </a:solidFill>
              <a:latin typeface="+mn-lt"/>
            </a:endParaRPr>
          </a:p>
          <a:p>
            <a:r>
              <a:rPr lang="en-US" sz="1961" dirty="0">
                <a:solidFill>
                  <a:srgbClr val="0073FF"/>
                </a:solidFill>
                <a:latin typeface="+mn-lt"/>
              </a:rPr>
              <a:t>EXPLAIN WITH_RECOMMENDATIONS - </a:t>
            </a:r>
            <a:r>
              <a:rPr lang="en-US" sz="1961" dirty="0">
                <a:latin typeface="+mn-lt"/>
              </a:rPr>
              <a:t>provides query plan with recommendations to optimize the SQL statement performance.</a:t>
            </a:r>
            <a:endParaRPr lang="en-US" sz="1961" dirty="0"/>
          </a:p>
          <a:p>
            <a:endParaRPr lang="en-US" sz="1961" dirty="0"/>
          </a:p>
          <a:p>
            <a:endParaRPr lang="en-US" sz="1961"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4926" y="252629"/>
            <a:ext cx="8919399"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9401560" cy="1793104"/>
          </a:xfrm>
        </p:spPr>
        <p:txBody>
          <a:bodyPr wrap="square" anchor="b">
            <a:normAutofit/>
          </a:bodyPr>
          <a:lstStyle/>
          <a:p>
            <a:r>
              <a:rPr lang="en-US" dirty="0"/>
              <a:t>Table design</a:t>
            </a:r>
          </a:p>
        </p:txBody>
      </p:sp>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Synapse</a:t>
            </a:r>
          </a:p>
        </p:txBody>
      </p:sp>
      <p:pic>
        <p:nvPicPr>
          <p:cNvPr id="7" name="Picture 6">
            <a:extLst>
              <a:ext uri="{FF2B5EF4-FFF2-40B4-BE49-F238E27FC236}">
                <a16:creationId xmlns:a16="http://schemas.microsoft.com/office/drawing/2014/main" id="{88526906-7FA3-4EC2-A526-66CEAACBAE4C}"/>
              </a:ext>
            </a:extLst>
          </p:cNvPr>
          <p:cNvPicPr>
            <a:picLocks noChangeAspect="1"/>
          </p:cNvPicPr>
          <p:nvPr/>
        </p:nvPicPr>
        <p:blipFill>
          <a:blip r:embed="rId3"/>
          <a:stretch>
            <a:fillRect/>
          </a:stretch>
        </p:blipFill>
        <p:spPr>
          <a:xfrm>
            <a:off x="1628680" y="1278676"/>
            <a:ext cx="8572500" cy="5143500"/>
          </a:xfrm>
          <a:prstGeom prst="rect">
            <a:avLst/>
          </a:prstGeom>
        </p:spPr>
      </p:pic>
    </p:spTree>
    <p:extLst>
      <p:ext uri="{BB962C8B-B14F-4D97-AF65-F5344CB8AC3E}">
        <p14:creationId xmlns:p14="http://schemas.microsoft.com/office/powerpoint/2010/main" val="37437593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tx2"/>
                </a:solidFill>
              </a:rPr>
              <a:t>Round-robin distributed</a:t>
            </a:r>
          </a:p>
          <a:p>
            <a:pPr lvl="1">
              <a:spcAft>
                <a:spcPts val="1200"/>
              </a:spcAft>
            </a:pPr>
            <a:r>
              <a:rPr lang="en-US" sz="1961" dirty="0"/>
              <a:t>Distributes table rows evenly across all distributions at random.</a:t>
            </a:r>
          </a:p>
          <a:p>
            <a:r>
              <a:rPr lang="en-US" sz="2353" dirty="0">
                <a:solidFill>
                  <a:schemeClr val="tx2"/>
                </a:solidFill>
              </a:rPr>
              <a:t>Hash distributed</a:t>
            </a:r>
          </a:p>
          <a:p>
            <a:pPr lvl="1">
              <a:spcAft>
                <a:spcPts val="1200"/>
              </a:spcAft>
            </a:pPr>
            <a:r>
              <a:rPr lang="en-US" sz="1961" dirty="0"/>
              <a:t>Distributes table rows across the Compute nodes by using a deterministic hash function to assign each row to one distribution.</a:t>
            </a:r>
          </a:p>
          <a:p>
            <a:r>
              <a:rPr lang="en-US" sz="2353" dirty="0">
                <a:solidFill>
                  <a:schemeClr val="tx2"/>
                </a:solidFill>
              </a:rPr>
              <a:t>Replicated</a:t>
            </a:r>
          </a:p>
          <a:p>
            <a:pPr lvl="1"/>
            <a:r>
              <a:rPr lang="en-US" sz="1961" dirty="0"/>
              <a:t>Full copy of table accessible on </a:t>
            </a:r>
            <a:r>
              <a:rPr lang="en-US" sz="1961"/>
              <a:t>each distribution.</a:t>
            </a:r>
            <a:endParaRPr lang="en-US" sz="1961" dirty="0"/>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DB1C-A7FB-4B91-8F59-0F49CB4E306A}"/>
              </a:ext>
            </a:extLst>
          </p:cNvPr>
          <p:cNvSpPr>
            <a:spLocks noGrp="1"/>
          </p:cNvSpPr>
          <p:nvPr>
            <p:ph type="title"/>
          </p:nvPr>
        </p:nvSpPr>
        <p:spPr/>
        <p:txBody>
          <a:bodyPr/>
          <a:lstStyle/>
          <a:p>
            <a:r>
              <a:rPr lang="en-US" dirty="0"/>
              <a:t>Threat Detection</a:t>
            </a:r>
          </a:p>
        </p:txBody>
      </p:sp>
      <p:graphicFrame>
        <p:nvGraphicFramePr>
          <p:cNvPr id="5" name="Diagram 4">
            <a:extLst>
              <a:ext uri="{FF2B5EF4-FFF2-40B4-BE49-F238E27FC236}">
                <a16:creationId xmlns:a16="http://schemas.microsoft.com/office/drawing/2014/main" id="{A2739F43-0E18-466F-B019-19418A2C5C34}"/>
              </a:ext>
            </a:extLst>
          </p:cNvPr>
          <p:cNvGraphicFramePr/>
          <p:nvPr>
            <p:extLst>
              <p:ext uri="{D42A27DB-BD31-4B8C-83A1-F6EECF244321}">
                <p14:modId xmlns:p14="http://schemas.microsoft.com/office/powerpoint/2010/main" val="427361700"/>
              </p:ext>
            </p:extLst>
          </p:nvPr>
        </p:nvGraphicFramePr>
        <p:xfrm>
          <a:off x="2032000" y="1448554"/>
          <a:ext cx="7646154" cy="46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55497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1715</TotalTime>
  <Words>19260</Words>
  <Application>Microsoft Office PowerPoint</Application>
  <PresentationFormat>Widescreen</PresentationFormat>
  <Paragraphs>2573</Paragraphs>
  <Slides>109</Slides>
  <Notes>83</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109</vt:i4>
      </vt:variant>
    </vt:vector>
  </HeadingPairs>
  <TitlesOfParts>
    <vt:vector size="127"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Welcome to  Azure Synapse Technical Boot Camp  Day 2</vt:lpstr>
      <vt:lpstr>PowerPoint Presentation</vt:lpstr>
      <vt:lpstr>PowerPoint Presentation</vt:lpstr>
      <vt:lpstr>DW Optimization</vt:lpstr>
      <vt:lpstr>Agenda</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Agenda</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Synapse</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Threat Detection</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53</cp:revision>
  <dcterms:created xsi:type="dcterms:W3CDTF">2020-05-01T23:34:12Z</dcterms:created>
  <dcterms:modified xsi:type="dcterms:W3CDTF">2022-01-25T00:32:58Z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